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5" r:id="rId4"/>
    <p:sldId id="257" r:id="rId5"/>
    <p:sldId id="317" r:id="rId7"/>
    <p:sldId id="262" r:id="rId8"/>
    <p:sldId id="316" r:id="rId9"/>
    <p:sldId id="263" r:id="rId10"/>
    <p:sldId id="281" r:id="rId11"/>
    <p:sldId id="282" r:id="rId12"/>
    <p:sldId id="315" r:id="rId13"/>
    <p:sldId id="284" r:id="rId14"/>
    <p:sldId id="285" r:id="rId15"/>
    <p:sldId id="314" r:id="rId16"/>
    <p:sldId id="290" r:id="rId17"/>
    <p:sldId id="355" r:id="rId18"/>
    <p:sldId id="294" r:id="rId19"/>
    <p:sldId id="295" r:id="rId20"/>
    <p:sldId id="356" r:id="rId21"/>
    <p:sldId id="296" r:id="rId22"/>
    <p:sldId id="313" r:id="rId23"/>
    <p:sldId id="299" r:id="rId24"/>
    <p:sldId id="305" r:id="rId25"/>
    <p:sldId id="300" r:id="rId26"/>
    <p:sldId id="312" r:id="rId27"/>
    <p:sldId id="308" r:id="rId28"/>
    <p:sldId id="310" r:id="rId29"/>
    <p:sldId id="273" r:id="rId3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16857"/>
    <a:srgbClr val="25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160"/>
        <p:guide pos="37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B19DF8-A7B1-427E-9DDB-DFA75113F61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9E0009-BBF4-4EE3-8AD9-E04EE0BEF23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5A2AF9-1C33-4CC8-841E-1C9DA64DEAB7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F670-CEEF-4127-9178-D2C5ED276A0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683F-E3B4-4ADA-A0BB-43503CD7535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3852-48BE-4ED1-BFC1-E17715DACE2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1832-1E12-4B52-A515-36E20B5BADA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0974-548F-4DB9-B267-FE36600F5B2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11D1-0E43-43A6-8631-A23DC32363B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BDCA-EF23-4849-9E25-149F0A6FB34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A7C6-79E5-43BE-88C9-DF1F1AA15B3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8F2A-B765-470B-AC56-66A9646CDAF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F3A6-A51C-4848-A27D-55B4E5C5ABB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6C13-642D-40E6-8744-10FF847486D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633D7F-3F39-4443-AEE3-E4C8403FB9B8}" type="slidenum">
              <a:rPr lang="zh-CN" altLang="zh-CN"/>
            </a:fld>
            <a:endParaRPr lang="zh-CN" altLang="zh-CN"/>
          </a:p>
        </p:txBody>
      </p:sp>
      <p:pic>
        <p:nvPicPr>
          <p:cNvPr id="2" name="图片 1" descr="logo_复制-0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41355" y="-219710"/>
            <a:ext cx="1116330" cy="111633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71635" y="0"/>
            <a:ext cx="1569720" cy="6267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4019550" y="1895475"/>
            <a:ext cx="4103688" cy="3240088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099" name="文本框 2"/>
          <p:cNvSpPr txBox="1">
            <a:spLocks noChangeArrowheads="1"/>
          </p:cNvSpPr>
          <p:nvPr/>
        </p:nvSpPr>
        <p:spPr bwMode="auto">
          <a:xfrm>
            <a:off x="1009650" y="2770505"/>
            <a:ext cx="10800080" cy="1014730"/>
          </a:xfrm>
          <a:prstGeom prst="rect">
            <a:avLst/>
          </a:prstGeom>
          <a:solidFill>
            <a:srgbClr val="3168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易键达</a:t>
            </a:r>
            <a:r>
              <a:rPr lang="en-US" altLang="zh-CN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PC</a:t>
            </a:r>
            <a:r>
              <a:rPr lang="zh-CN" altLang="en-US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端</a:t>
            </a:r>
            <a:r>
              <a:rPr lang="en-US" altLang="zh-CN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承运方</a:t>
            </a:r>
            <a:r>
              <a:rPr lang="zh-CN" altLang="en-US" sz="6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操作手册</a:t>
            </a:r>
            <a:endParaRPr lang="zh-CN" altLang="en-US" sz="6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01" name="文本框 6"/>
          <p:cNvSpPr txBox="1">
            <a:spLocks noChangeArrowheads="1"/>
          </p:cNvSpPr>
          <p:nvPr/>
        </p:nvSpPr>
        <p:spPr bwMode="auto">
          <a:xfrm>
            <a:off x="5695950" y="6448425"/>
            <a:ext cx="112522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@By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鼎石科技</a:t>
            </a:r>
            <a:endParaRPr lang="zh-CN" altLang="en-US" sz="1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kumimoji="1" lang="en-US" sz="138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基础设置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司机管理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添加司机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，填写相应资料后保存（基础信息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详细信息）</a:t>
            </a:r>
            <a:endParaRPr lang="zh-CN" altLang="en-US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3925" y="1871345"/>
            <a:ext cx="7870825" cy="1824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25" y="3696335"/>
            <a:ext cx="7936865" cy="239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车辆管理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点击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添加车辆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，填写相应资料后保存（基础信息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详细信息）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615" y="2198370"/>
            <a:ext cx="7449185" cy="2172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855" y="3537585"/>
            <a:ext cx="6256020" cy="2831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kumimoji="1" lang="en-US" sz="138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合同管理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合同管理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运输合同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lang="zh-CN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签订合</a:t>
            </a:r>
            <a:r>
              <a:rPr lang="zh-CN" altLang="en-US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，填写好相关信息后确定，待平台审核通过后合同状态显示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已审核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440" y="2154555"/>
            <a:ext cx="10628630" cy="280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555" y="1661160"/>
            <a:ext cx="4370070" cy="400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kumimoji="1" lang="en-US" sz="138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业务中心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可查看托运创建的项目，点击接受或拒绝，接受则选择调度人员和开票方式；拒绝需要填写拒绝理由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810" y="1833245"/>
            <a:ext cx="10115550" cy="2922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565" y="4864100"/>
            <a:ext cx="3985260" cy="1653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预约单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待托运方创建预约单后，承运可在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预约单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中调度承运方式和运费后保存。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1866265"/>
            <a:ext cx="10380345" cy="2313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310" y="3694430"/>
            <a:ext cx="5502275" cy="2936240"/>
          </a:xfrm>
          <a:prstGeom prst="rect">
            <a:avLst/>
          </a:prstGeom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248285" y="6101715"/>
            <a:ext cx="4264025" cy="37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4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注：运输合同签署类型必须和调度承运方式一致。</a:t>
            </a:r>
            <a:endParaRPr lang="zh-CN" sz="1400" b="1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预约单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填写相应信息后点击保存，可以在预约单中看到状态为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调度中</a:t>
            </a:r>
            <a:r>
              <a:rPr lang="en-US" alt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200" y="1889760"/>
            <a:ext cx="7213600" cy="3077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5387340"/>
            <a:ext cx="11097895" cy="89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业务中心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运单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运单界面可以查看全部运单信息，点击详情可查看每笔运单的具体详细信息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，也可导出表格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2807970"/>
            <a:ext cx="11670665" cy="283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525" y="267018"/>
            <a:ext cx="2879725" cy="459105"/>
          </a:xfrm>
          <a:prstGeom prst="rect">
            <a:avLst/>
          </a:prstGeom>
          <a:noFill/>
        </p:spPr>
        <p:txBody>
          <a:bodyPr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sz="2000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</a:t>
            </a:r>
            <a:r>
              <a:rPr kumimoji="1" lang="en-US" altLang="zh-CN" sz="2000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kumimoji="1" lang="zh-CN" altLang="en-US" sz="2000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endParaRPr kumimoji="1" lang="zh-CN" altLang="en-US" sz="2000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689100"/>
            <a:ext cx="12192000" cy="455613"/>
          </a:xfrm>
          <a:prstGeom prst="rect">
            <a:avLst/>
          </a:prstGeom>
          <a:solidFill>
            <a:srgbClr val="316857"/>
          </a:solidFill>
          <a:ln>
            <a:solidFill>
              <a:srgbClr val="316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585720" y="1694180"/>
            <a:ext cx="6348095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易键达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</a:t>
            </a:r>
            <a:r>
              <a:rPr 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官方登录网站：http://51ejd.com/user/login</a:t>
            </a:r>
            <a:endParaRPr 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0965" y="2145030"/>
            <a:ext cx="9450070" cy="4381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48130" y="3554730"/>
            <a:ext cx="32010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b="1" dirty="0">
                <a:solidFill>
                  <a:srgbClr val="316857"/>
                </a:solidFill>
                <a:latin typeface="+mn-ea"/>
                <a:ea typeface="+mn-ea"/>
                <a:sym typeface="+mn-ea"/>
              </a:rPr>
              <a:t>已有账号可直接登录，没有账号可点击</a:t>
            </a:r>
            <a:r>
              <a:rPr lang="en-US" altLang="zh-CN" b="1" dirty="0">
                <a:solidFill>
                  <a:srgbClr val="316857"/>
                </a:solidFill>
                <a:latin typeface="+mn-ea"/>
                <a:ea typeface="+mn-ea"/>
                <a:sym typeface="+mn-ea"/>
              </a:rPr>
              <a:t>“</a:t>
            </a:r>
            <a:r>
              <a:rPr lang="zh-CN" altLang="en-US" b="1" dirty="0">
                <a:solidFill>
                  <a:srgbClr val="316857"/>
                </a:solidFill>
                <a:latin typeface="+mn-ea"/>
                <a:ea typeface="+mn-ea"/>
                <a:sym typeface="+mn-ea"/>
              </a:rPr>
              <a:t>注册</a:t>
            </a:r>
            <a:r>
              <a:rPr lang="en-US" altLang="zh-CN" b="1" dirty="0">
                <a:solidFill>
                  <a:srgbClr val="316857"/>
                </a:solidFill>
                <a:latin typeface="+mn-ea"/>
                <a:ea typeface="+mn-ea"/>
                <a:sym typeface="+mn-ea"/>
              </a:rPr>
              <a:t>”</a:t>
            </a:r>
            <a:endParaRPr lang="en-US" altLang="zh-CN" b="1" dirty="0">
              <a:solidFill>
                <a:srgbClr val="316857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06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对账结算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74396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对账结算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发起平台对账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新建对账单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选择要对账的运单，点击批量调账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填写单价后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生成账单待平台审核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670" y="1859280"/>
            <a:ext cx="10614660" cy="2334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4193540"/>
            <a:ext cx="8916035" cy="255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74396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对账结算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发起托运对账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点击</a:t>
            </a: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新建对账单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选择要对账的运单，点击批量调账</a:t>
            </a: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填写单价后生成账单待托运审核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。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575" y="4648200"/>
            <a:ext cx="5227320" cy="1485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" y="2450465"/>
            <a:ext cx="10929620" cy="19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73443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对账结算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付款单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新建付款单后支付，</a:t>
            </a:r>
            <a:r>
              <a:rPr lang="zh-CN" alt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输入验证码后确认支付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145" y="2171700"/>
            <a:ext cx="10287000" cy="2514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940" y="1864360"/>
            <a:ext cx="5537200" cy="383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07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开票管理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94271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开票管理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物流开票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选择已支付的付款单点击申请开票，确认发票抬头信息和邮寄地址后点击</a:t>
            </a:r>
            <a:r>
              <a:rPr lang="zh-CN"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索取发票</a:t>
            </a:r>
            <a:endParaRPr lang="zh-CN" sz="1600" b="1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690" y="2481580"/>
            <a:ext cx="7040880" cy="2766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940" y="2115820"/>
            <a:ext cx="7132955" cy="366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942715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开票管理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物流开票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10059670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点击开票历史可查看发票状态和记录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3893" b="8911"/>
          <a:stretch>
            <a:fillRect/>
          </a:stretch>
        </p:blipFill>
        <p:spPr>
          <a:xfrm>
            <a:off x="2059305" y="2047240"/>
            <a:ext cx="8414385" cy="2129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70" y="4357370"/>
            <a:ext cx="7131685" cy="231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9451" y="2494280"/>
            <a:ext cx="569214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7200" b="1" dirty="0">
                <a:solidFill>
                  <a:schemeClr val="bg1">
                    <a:lumMod val="95000"/>
                  </a:schemeClr>
                </a:solidFill>
              </a:rPr>
              <a:t>感谢您的阅读</a:t>
            </a:r>
            <a:endParaRPr kumimoji="1" lang="zh-CN" alt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9450" y="6177280"/>
            <a:ext cx="8620760" cy="359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sz="1335" dirty="0">
                <a:solidFill>
                  <a:schemeClr val="bg1">
                    <a:lumMod val="95000"/>
                  </a:schemeClr>
                </a:solidFill>
              </a:rPr>
              <a:t>若对上述操作存在任何疑问，请随时致电咨询客服热线，在线人工客服一对一为您答疑解惑：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028—61676700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图片 3" descr="4139826338a668149faabaf847206c7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9845" y="1802130"/>
            <a:ext cx="2864485" cy="2864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26020" y="4993005"/>
            <a:ext cx="3112135" cy="3594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关注易键达公众号，产品信息早知道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~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292100" y="836613"/>
            <a:ext cx="635000" cy="200025"/>
          </a:xfrm>
          <a:custGeom>
            <a:avLst/>
            <a:gdLst>
              <a:gd name="connsiteX0" fmla="*/ 0 w 788790"/>
              <a:gd name="connsiteY0" fmla="*/ 415946 h 415946"/>
              <a:gd name="connsiteX1" fmla="*/ 210116 w 788790"/>
              <a:gd name="connsiteY1" fmla="*/ 22225 h 415946"/>
              <a:gd name="connsiteX2" fmla="*/ 424482 w 788790"/>
              <a:gd name="connsiteY2" fmla="*/ 0 h 415946"/>
              <a:gd name="connsiteX3" fmla="*/ 344406 w 788790"/>
              <a:gd name="connsiteY3" fmla="*/ 150048 h 415946"/>
              <a:gd name="connsiteX4" fmla="*/ 646889 w 788790"/>
              <a:gd name="connsiteY4" fmla="*/ 150048 h 415946"/>
              <a:gd name="connsiteX5" fmla="*/ 788790 w 788790"/>
              <a:gd name="connsiteY5" fmla="*/ 415946 h 41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90" h="415946">
                <a:moveTo>
                  <a:pt x="0" y="415946"/>
                </a:moveTo>
                <a:lnTo>
                  <a:pt x="210116" y="22225"/>
                </a:lnTo>
                <a:lnTo>
                  <a:pt x="424482" y="0"/>
                </a:lnTo>
                <a:lnTo>
                  <a:pt x="344406" y="150048"/>
                </a:lnTo>
                <a:lnTo>
                  <a:pt x="646889" y="150048"/>
                </a:lnTo>
                <a:lnTo>
                  <a:pt x="788790" y="415946"/>
                </a:lnTo>
                <a:close/>
              </a:path>
            </a:pathLst>
          </a:custGeom>
          <a:solidFill>
            <a:srgbClr val="316857"/>
          </a:solidFill>
          <a:ln>
            <a:solidFill>
              <a:srgbClr val="316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2088" y="1036638"/>
            <a:ext cx="1284287" cy="749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426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1" lang="zh-CN" altLang="en-US" sz="426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279400" y="222250"/>
            <a:ext cx="1063625" cy="841375"/>
          </a:xfrm>
          <a:prstGeom prst="triangle">
            <a:avLst/>
          </a:prstGeom>
          <a:noFill/>
          <a:ln>
            <a:solidFill>
              <a:srgbClr val="316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19" name="直线连接符 11"/>
          <p:cNvCxnSpPr/>
          <p:nvPr/>
        </p:nvCxnSpPr>
        <p:spPr>
          <a:xfrm>
            <a:off x="6005513" y="2295525"/>
            <a:ext cx="0" cy="316706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126" name="组合 20"/>
          <p:cNvGrpSpPr/>
          <p:nvPr/>
        </p:nvGrpSpPr>
        <p:grpSpPr bwMode="auto">
          <a:xfrm>
            <a:off x="6721420" y="1926590"/>
            <a:ext cx="2496067" cy="580673"/>
            <a:chOff x="6768842" y="4150283"/>
            <a:chExt cx="2495510" cy="580249"/>
          </a:xfrm>
        </p:grpSpPr>
        <p:sp>
          <p:nvSpPr>
            <p:cNvPr id="5139" name="文本框 15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1" name="矩形 19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05 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业务中心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7" name="组合 21"/>
          <p:cNvGrpSpPr/>
          <p:nvPr/>
        </p:nvGrpSpPr>
        <p:grpSpPr bwMode="auto">
          <a:xfrm>
            <a:off x="2404015" y="4360863"/>
            <a:ext cx="2495001" cy="580673"/>
            <a:chOff x="6768842" y="4150283"/>
            <a:chExt cx="2495510" cy="580249"/>
          </a:xfrm>
        </p:grpSpPr>
        <p:sp>
          <p:nvSpPr>
            <p:cNvPr id="5136" name="文本框 22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8" name="矩形 24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03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基础设置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8" name="组合 25"/>
          <p:cNvGrpSpPr/>
          <p:nvPr/>
        </p:nvGrpSpPr>
        <p:grpSpPr bwMode="auto">
          <a:xfrm>
            <a:off x="2404332" y="1926590"/>
            <a:ext cx="2495001" cy="580053"/>
            <a:chOff x="6768842" y="4150283"/>
            <a:chExt cx="2495510" cy="580249"/>
          </a:xfrm>
        </p:grpSpPr>
        <p:sp>
          <p:nvSpPr>
            <p:cNvPr id="5133" name="文本框 26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5" name="矩形 28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01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资金管理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29" name="组合 29"/>
          <p:cNvGrpSpPr/>
          <p:nvPr/>
        </p:nvGrpSpPr>
        <p:grpSpPr bwMode="auto">
          <a:xfrm>
            <a:off x="2432312" y="3200718"/>
            <a:ext cx="2496067" cy="580053"/>
            <a:chOff x="6768842" y="4150283"/>
            <a:chExt cx="2495510" cy="580249"/>
          </a:xfrm>
        </p:grpSpPr>
        <p:sp>
          <p:nvSpPr>
            <p:cNvPr id="5130" name="文本框 30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2" name="矩形 32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02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用户设置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20"/>
          <p:cNvGrpSpPr/>
          <p:nvPr/>
        </p:nvGrpSpPr>
        <p:grpSpPr bwMode="auto">
          <a:xfrm>
            <a:off x="6721420" y="4361180"/>
            <a:ext cx="2496067" cy="580673"/>
            <a:chOff x="6768842" y="4150283"/>
            <a:chExt cx="2495510" cy="580249"/>
          </a:xfrm>
        </p:grpSpPr>
        <p:sp>
          <p:nvSpPr>
            <p:cNvPr id="3" name="文本框 15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矩形 19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07 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开票管理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20"/>
          <p:cNvGrpSpPr/>
          <p:nvPr/>
        </p:nvGrpSpPr>
        <p:grpSpPr bwMode="auto">
          <a:xfrm>
            <a:off x="6721420" y="3200400"/>
            <a:ext cx="2496067" cy="580673"/>
            <a:chOff x="6768842" y="4150283"/>
            <a:chExt cx="2495510" cy="580249"/>
          </a:xfrm>
        </p:grpSpPr>
        <p:sp>
          <p:nvSpPr>
            <p:cNvPr id="6" name="文本框 15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19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06 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对账结算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20"/>
          <p:cNvGrpSpPr/>
          <p:nvPr/>
        </p:nvGrpSpPr>
        <p:grpSpPr bwMode="auto">
          <a:xfrm>
            <a:off x="2404055" y="5462905"/>
            <a:ext cx="2496067" cy="580673"/>
            <a:chOff x="6768842" y="4150283"/>
            <a:chExt cx="2495510" cy="580249"/>
          </a:xfrm>
        </p:grpSpPr>
        <p:sp>
          <p:nvSpPr>
            <p:cNvPr id="12" name="文本框 15"/>
            <p:cNvSpPr>
              <a:spLocks noChangeArrowheads="1"/>
            </p:cNvSpPr>
            <p:nvPr/>
          </p:nvSpPr>
          <p:spPr bwMode="auto">
            <a:xfrm>
              <a:off x="6768842" y="4150283"/>
              <a:ext cx="709789" cy="58024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16857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zh-CN" altLang="en-US" sz="2400" b="1">
                <a:solidFill>
                  <a:srgbClr val="1F1F1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矩形 19"/>
            <p:cNvSpPr>
              <a:spLocks noChangeArrowheads="1"/>
            </p:cNvSpPr>
            <p:nvPr/>
          </p:nvSpPr>
          <p:spPr bwMode="auto">
            <a:xfrm>
              <a:off x="7089365" y="4361200"/>
              <a:ext cx="2174987" cy="3680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zh-CN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04  </a:t>
              </a:r>
              <a:r>
                <a:rPr kumimoji="1" lang="zh-CN" altLang="en-US" sz="1800" b="1">
                  <a:solidFill>
                    <a:srgbClr val="31685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合同管理</a:t>
              </a:r>
              <a:endParaRPr kumimoji="1" lang="zh-CN" altLang="en-US" sz="18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kumimoji="1" lang="en-US" sz="138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资金管理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137478"/>
            <a:ext cx="2879725" cy="481965"/>
          </a:xfrm>
          <a:prstGeom prst="rect">
            <a:avLst/>
          </a:prstGeom>
          <a:noFill/>
        </p:spPr>
        <p:txBody>
          <a:bodyPr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资金管理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77" name="矩形 12"/>
          <p:cNvSpPr>
            <a:spLocks noChangeArrowheads="1"/>
          </p:cNvSpPr>
          <p:nvPr/>
        </p:nvSpPr>
        <p:spPr bwMode="auto">
          <a:xfrm>
            <a:off x="276225" y="1384300"/>
            <a:ext cx="1080135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zh-CN" sz="1600" dirty="0" smtClean="0">
                <a:solidFill>
                  <a:srgbClr val="316857"/>
                </a:solidFill>
                <a:latin typeface="+mn-ea"/>
                <a:ea typeface="+mn-ea"/>
              </a:rPr>
              <a:t>可设置</a:t>
            </a:r>
            <a:r>
              <a:rPr lang="en-US" altLang="zh-CN" sz="1600" b="1" dirty="0" smtClean="0">
                <a:solidFill>
                  <a:srgbClr val="316857"/>
                </a:solidFill>
                <a:latin typeface="+mn-ea"/>
                <a:ea typeface="+mn-ea"/>
              </a:rPr>
              <a:t>“</a:t>
            </a:r>
            <a:r>
              <a:rPr lang="zh-CN" altLang="en-US" sz="1600" b="1" dirty="0" smtClean="0">
                <a:solidFill>
                  <a:srgbClr val="316857"/>
                </a:solidFill>
                <a:latin typeface="+mn-ea"/>
                <a:ea typeface="+mn-ea"/>
              </a:rPr>
              <a:t>发票抬头信息</a:t>
            </a:r>
            <a:r>
              <a:rPr lang="en-US" altLang="zh-CN" sz="1600" b="1" dirty="0" smtClean="0">
                <a:solidFill>
                  <a:srgbClr val="316857"/>
                </a:solidFill>
                <a:latin typeface="+mn-ea"/>
                <a:ea typeface="+mn-ea"/>
              </a:rPr>
              <a:t>”—“</a:t>
            </a:r>
            <a:r>
              <a:rPr lang="zh-CN" altLang="en-US" sz="1600" b="1" dirty="0" smtClean="0">
                <a:solidFill>
                  <a:srgbClr val="316857"/>
                </a:solidFill>
                <a:latin typeface="+mn-ea"/>
                <a:ea typeface="+mn-ea"/>
              </a:rPr>
              <a:t>发票邮寄地址</a:t>
            </a:r>
            <a:r>
              <a:rPr lang="en-US" altLang="zh-CN" sz="1600" b="1" dirty="0" smtClean="0">
                <a:solidFill>
                  <a:srgbClr val="316857"/>
                </a:solidFill>
                <a:latin typeface="+mn-ea"/>
                <a:ea typeface="+mn-ea"/>
              </a:rPr>
              <a:t>”—“</a:t>
            </a:r>
            <a:r>
              <a:rPr lang="zh-CN" altLang="en-US" sz="1600" b="1" dirty="0" smtClean="0">
                <a:solidFill>
                  <a:srgbClr val="316857"/>
                </a:solidFill>
                <a:latin typeface="+mn-ea"/>
                <a:ea typeface="+mn-ea"/>
              </a:rPr>
              <a:t>授权人账号</a:t>
            </a:r>
            <a:r>
              <a:rPr lang="en-US" altLang="zh-CN" sz="1600" b="1" dirty="0" smtClean="0">
                <a:solidFill>
                  <a:srgbClr val="316857"/>
                </a:solidFill>
                <a:latin typeface="+mn-ea"/>
                <a:ea typeface="+mn-ea"/>
              </a:rPr>
              <a:t>”</a:t>
            </a:r>
            <a:r>
              <a:rPr lang="zh-CN" altLang="en-US" sz="1600" dirty="0" smtClean="0">
                <a:solidFill>
                  <a:srgbClr val="316857"/>
                </a:solidFill>
                <a:latin typeface="+mn-ea"/>
                <a:ea typeface="+mn-ea"/>
              </a:rPr>
              <a:t>等信息</a:t>
            </a:r>
            <a:endParaRPr lang="zh-CN" altLang="en-US" sz="1600" dirty="0" smtClean="0">
              <a:solidFill>
                <a:srgbClr val="316857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2317115"/>
            <a:ext cx="8563610" cy="3995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5105" y="2427605"/>
            <a:ext cx="9242425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kumimoji="1" lang="en-US" sz="138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kumimoji="1" lang="zh-CN" altLang="en-US" sz="13800" b="1" dirty="0">
                <a:solidFill>
                  <a:schemeClr val="bg1">
                    <a:lumMod val="95000"/>
                  </a:schemeClr>
                </a:solidFill>
              </a:rPr>
              <a:t>用户设置</a:t>
            </a:r>
            <a:endParaRPr kumimoji="1"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系统角色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点击添加角色，设置员工角色及选择员工操作权限（示例：</a:t>
            </a:r>
            <a:r>
              <a:rPr sz="1600" b="1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财务/业务/管理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" y="2376805"/>
            <a:ext cx="10459085" cy="299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系统角色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设置角色名称，选择启用，根据角色职能选择相关操作权限，点击保存。</a:t>
            </a:r>
            <a:endParaRPr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4815" y="2431415"/>
            <a:ext cx="8803005" cy="369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225" y="257175"/>
            <a:ext cx="3326130" cy="481965"/>
          </a:xfrm>
          <a:prstGeom prst="rect">
            <a:avLst/>
          </a:prstGeom>
          <a:noFill/>
        </p:spPr>
        <p:txBody>
          <a:bodyPr wrap="square" lIns="121899" tIns="60949" rIns="121899" bIns="60949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用户设置</a:t>
            </a:r>
            <a:r>
              <a:rPr kumimoji="1" lang="en-US" altLang="zh-CN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1" lang="zh-CN" altLang="en-US" sz="2135" b="1" dirty="0">
                <a:solidFill>
                  <a:srgbClr val="3168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用户管理</a:t>
            </a:r>
            <a:endParaRPr kumimoji="1" lang="zh-CN" altLang="en-US" sz="2135" b="1" dirty="0">
              <a:solidFill>
                <a:srgbClr val="31685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1" name="矩形 12"/>
          <p:cNvSpPr>
            <a:spLocks noChangeArrowheads="1"/>
          </p:cNvSpPr>
          <p:nvPr/>
        </p:nvSpPr>
        <p:spPr bwMode="auto">
          <a:xfrm>
            <a:off x="276225" y="1332230"/>
            <a:ext cx="946531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1600">
                <a:solidFill>
                  <a:srgbClr val="31685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添加员工相应账号 </a:t>
            </a:r>
            <a:endParaRPr lang="zh-CN" sz="1600">
              <a:solidFill>
                <a:srgbClr val="31685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725" y="2516505"/>
            <a:ext cx="10314940" cy="294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938</Words>
  <Application>WPS 演示</Application>
  <PresentationFormat>宽屏</PresentationFormat>
  <Paragraphs>112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Calibri Light</vt:lpstr>
      <vt:lpstr>等线 Light</vt:lpstr>
      <vt:lpstr>Calibri</vt:lpstr>
      <vt:lpstr>等线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yokokiyomi</cp:lastModifiedBy>
  <cp:revision>32</cp:revision>
  <dcterms:created xsi:type="dcterms:W3CDTF">2016-02-02T15:09:00Z</dcterms:created>
  <dcterms:modified xsi:type="dcterms:W3CDTF">2020-07-02T08:29:30Z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