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355" r:id="rId4"/>
    <p:sldId id="265" r:id="rId5"/>
    <p:sldId id="318" r:id="rId6"/>
    <p:sldId id="257" r:id="rId7"/>
    <p:sldId id="317" r:id="rId9"/>
    <p:sldId id="262" r:id="rId10"/>
    <p:sldId id="316" r:id="rId11"/>
    <p:sldId id="263" r:id="rId12"/>
    <p:sldId id="281" r:id="rId13"/>
    <p:sldId id="282" r:id="rId14"/>
    <p:sldId id="315" r:id="rId15"/>
    <p:sldId id="284" r:id="rId16"/>
    <p:sldId id="285" r:id="rId17"/>
    <p:sldId id="286" r:id="rId18"/>
    <p:sldId id="287" r:id="rId19"/>
    <p:sldId id="288" r:id="rId20"/>
    <p:sldId id="289" r:id="rId21"/>
    <p:sldId id="314" r:id="rId22"/>
    <p:sldId id="290" r:id="rId23"/>
    <p:sldId id="292" r:id="rId24"/>
    <p:sldId id="297" r:id="rId25"/>
    <p:sldId id="293" r:id="rId26"/>
    <p:sldId id="294" r:id="rId27"/>
    <p:sldId id="295" r:id="rId28"/>
    <p:sldId id="296" r:id="rId29"/>
    <p:sldId id="313" r:id="rId30"/>
    <p:sldId id="299" r:id="rId31"/>
    <p:sldId id="305" r:id="rId32"/>
    <p:sldId id="300" r:id="rId33"/>
    <p:sldId id="301" r:id="rId34"/>
    <p:sldId id="312" r:id="rId35"/>
    <p:sldId id="302" r:id="rId36"/>
    <p:sldId id="307" r:id="rId37"/>
    <p:sldId id="309" r:id="rId38"/>
    <p:sldId id="308" r:id="rId39"/>
    <p:sldId id="310" r:id="rId40"/>
    <p:sldId id="311" r:id="rId41"/>
    <p:sldId id="303" r:id="rId42"/>
    <p:sldId id="356" r:id="rId43"/>
    <p:sldId id="357" r:id="rId44"/>
    <p:sldId id="273" r:id="rId4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57"/>
    <a:srgbClr val="FFFFFF"/>
    <a:srgbClr val="25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160"/>
        <p:guide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B19DF8-A7B1-427E-9DDB-DFA75113F61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9E0009-BBF4-4EE3-8AD9-E04EE0BEF23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E5A2AF9-1C33-4CC8-841E-1C9DA64DEAB7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F670-CEEF-4127-9178-D2C5ED276A0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683F-E3B4-4ADA-A0BB-43503CD7535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3852-48BE-4ED1-BFC1-E17715DACE2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01832-1E12-4B52-A515-36E20B5BADA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0974-548F-4DB9-B267-FE36600F5B2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11D1-0E43-43A6-8631-A23DC32363B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BDCA-EF23-4849-9E25-149F0A6FB34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AA7C6-79E5-43BE-88C9-DF1F1AA15B3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8F2A-B765-470B-AC56-66A9646CDAF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F3A6-A51C-4848-A27D-55B4E5C5ABB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6C13-642D-40E6-8744-10FF847486D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633D7F-3F39-4443-AEE3-E4C8403FB9B8}" type="slidenum">
              <a:rPr lang="zh-CN" altLang="zh-CN"/>
            </a:fld>
            <a:endParaRPr lang="zh-CN" altLang="zh-CN"/>
          </a:p>
        </p:txBody>
      </p:sp>
      <p:pic>
        <p:nvPicPr>
          <p:cNvPr id="2" name="图片 1" descr="logo_复制-0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41355" y="-219710"/>
            <a:ext cx="1116330" cy="111633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71635" y="0"/>
            <a:ext cx="1569720" cy="6267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4019550" y="1895475"/>
            <a:ext cx="4103688" cy="3240088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099" name="文本框 2"/>
          <p:cNvSpPr txBox="1">
            <a:spLocks noChangeArrowheads="1"/>
          </p:cNvSpPr>
          <p:nvPr/>
        </p:nvSpPr>
        <p:spPr bwMode="auto">
          <a:xfrm>
            <a:off x="1009650" y="2770505"/>
            <a:ext cx="10800080" cy="1014730"/>
          </a:xfrm>
          <a:prstGeom prst="rect">
            <a:avLst/>
          </a:prstGeom>
          <a:solidFill>
            <a:srgbClr val="316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sz="6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易键达</a:t>
            </a:r>
            <a:r>
              <a:rPr lang="en-US" altLang="zh-CN" sz="6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PC</a:t>
            </a:r>
            <a:r>
              <a:rPr lang="zh-CN" altLang="en-US" sz="6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端</a:t>
            </a:r>
            <a:r>
              <a:rPr lang="en-US" altLang="zh-CN" sz="6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6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托运方操作手册</a:t>
            </a:r>
            <a:endParaRPr lang="zh-CN" altLang="en-US" sz="6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01" name="文本框 6"/>
          <p:cNvSpPr txBox="1">
            <a:spLocks noChangeArrowheads="1"/>
          </p:cNvSpPr>
          <p:nvPr/>
        </p:nvSpPr>
        <p:spPr bwMode="auto">
          <a:xfrm>
            <a:off x="5695950" y="6448425"/>
            <a:ext cx="112522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@By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鼎石科技</a:t>
            </a:r>
            <a:endParaRPr lang="zh-CN" altLang="en-US" sz="1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系统角色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设置角色名称，选择启用，根据角色职能选择相关操作权限，点击保存。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2049145"/>
            <a:ext cx="9148445" cy="445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添加员工相应账号 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6560" y="1826260"/>
            <a:ext cx="8602345" cy="503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kumimoji="1" lang="en-US" sz="138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基础设置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添加客户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，填写相应资料后保存</a:t>
            </a:r>
            <a:endParaRPr lang="zh-CN" altLang="en-US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475" y="2352040"/>
            <a:ext cx="11195050" cy="3701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货权方管理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添加货权方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输入名称并搜索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775" y="2712720"/>
            <a:ext cx="10024110" cy="330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承运方管理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添加承运方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输入名称后搜索。</a:t>
            </a:r>
            <a:endParaRPr lang="zh-CN" altLang="en-US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215" y="2527300"/>
            <a:ext cx="10528935" cy="368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814445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常用货品管理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点击添加货品，填写完信息后保存。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845" y="2221865"/>
            <a:ext cx="10085070" cy="404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提货点管理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点击添加提货点，填写相关信息后保存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665" y="2605405"/>
            <a:ext cx="10082530" cy="357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卸货点管理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创建项目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，填写项目信息后保存</a:t>
            </a:r>
            <a:endParaRPr lang="zh-CN" altLang="en-US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355" y="2534285"/>
            <a:ext cx="10575925" cy="340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kumimoji="1" lang="en-US" sz="138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业务中心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3525" y="267018"/>
            <a:ext cx="2879725" cy="459105"/>
          </a:xfrm>
          <a:prstGeom prst="rect">
            <a:avLst/>
          </a:prstGeom>
          <a:noFill/>
        </p:spPr>
        <p:txBody>
          <a:bodyPr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sz="2000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用户须知</a:t>
            </a:r>
            <a:endParaRPr kumimoji="1" lang="zh-CN" sz="2000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5" y="1628140"/>
            <a:ext cx="12191365" cy="4070985"/>
          </a:xfrm>
          <a:prstGeom prst="rect">
            <a:avLst/>
          </a:prstGeom>
          <a:solidFill>
            <a:srgbClr val="316857"/>
          </a:solidFill>
          <a:ln>
            <a:solidFill>
              <a:srgbClr val="316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6205" y="3063875"/>
            <a:ext cx="120757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lnSpc>
                <a:spcPct val="200000"/>
              </a:lnSpc>
              <a:defRPr/>
            </a:pP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易键达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是由</a:t>
            </a:r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福建鼎石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网络科技有限公司所有的</a:t>
            </a:r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供应链管理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平台，包括基于互联网的网站（域名：</a:t>
            </a: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www.51ejd.com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）和“</a:t>
            </a: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键达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“微信公众号。</a:t>
            </a:r>
            <a:endParaRPr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eaLnBrk="1" hangingPunct="1">
              <a:lnSpc>
                <a:spcPct val="200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易键达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通过为</a:t>
            </a:r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货主方、托运方、承运方、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提供</a:t>
            </a:r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供应链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管理系统、</a:t>
            </a:r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网络货运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等服务，</a:t>
            </a:r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让</a:t>
            </a:r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使用方可提升协同管理、资源整合、智能调度和优化税务的能力。</a:t>
            </a:r>
            <a:endParaRPr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eaLnBrk="1" hangingPunct="1">
              <a:lnSpc>
                <a:spcPct val="200000"/>
              </a:lnSpc>
              <a:defRPr/>
            </a:pPr>
            <a:endParaRPr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业务中心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点击创建项目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新建合同</a:t>
            </a:r>
            <a:endParaRPr lang="zh-CN" altLang="en-US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6" descr="建合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165" y="3066415"/>
            <a:ext cx="11507470" cy="235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业务中心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填写完整相应信息（</a:t>
            </a:r>
            <a:r>
              <a:rPr lang="zh-CN" sz="1600" u="sng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合同信息、货品信息、托运方相关信息、提货信息、收货信息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）上传合同照片后保存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929765"/>
            <a:ext cx="5439410" cy="1436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060" y="1929765"/>
            <a:ext cx="5982970" cy="1517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3160395"/>
            <a:ext cx="5770880" cy="15030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480" y="3161030"/>
            <a:ext cx="4118610" cy="15024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4956810"/>
            <a:ext cx="7719060" cy="177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业务中心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合同状态：当客户确认合同过后，合同状态为</a:t>
            </a:r>
            <a:r>
              <a:rPr lang="zh-CN" altLang="en-US" sz="1600" b="1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承运待审核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。承运接受合同后，合同状态为</a:t>
            </a:r>
            <a:r>
              <a:rPr lang="zh-CN" altLang="en-US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已审核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。此时客户可正常创建要货计划。</a:t>
            </a:r>
            <a:endParaRPr lang="zh-CN" altLang="en-US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0" y="2389505"/>
            <a:ext cx="10604500" cy="3269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业务中心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要货计划单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1003915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当客户创建要货计划时，托运方需点击</a:t>
            </a:r>
            <a:r>
              <a:rPr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接受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。托运方只能根据客户的要货计划单创建预约单，点击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新建预约单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，填写预约单信息，点击保存。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040" y="2244090"/>
            <a:ext cx="9773285" cy="1908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4431665"/>
            <a:ext cx="9852660" cy="190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业务中心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创建预约单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新建预约单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，填写相应信息后保存</a:t>
            </a:r>
            <a:endParaRPr lang="zh-CN" altLang="en-US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9380" y="2033905"/>
            <a:ext cx="9137650" cy="447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业务中心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创建预约单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预约单状态：预约单创建后待承运调度，预约单界面可查看所有预约单的实时状态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0" y="2018665"/>
            <a:ext cx="9575800" cy="435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业务中心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运单管理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运单界面可以查看全部运单信息，点击详情可查看每笔运单的具体详细信息。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9395" y="2153285"/>
            <a:ext cx="9172575" cy="416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kumimoji="1" lang="en-US" sz="138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对账结算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74396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对账结算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发起货权对账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1、点击</a:t>
            </a:r>
            <a:r>
              <a:rPr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新建对账单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选择要对账的运单，点击批量调账进行调账。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1765" y="2513965"/>
            <a:ext cx="9349105" cy="357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74396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对账结算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发起货权对账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2、选择好要对账的运单后，点击</a:t>
            </a:r>
            <a:r>
              <a:rPr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批量调账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进行单价填写，最后点击生成账单。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510" y="2494915"/>
            <a:ext cx="10380980" cy="342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3525" y="267018"/>
            <a:ext cx="2879725" cy="459105"/>
          </a:xfrm>
          <a:prstGeom prst="rect">
            <a:avLst/>
          </a:prstGeom>
          <a:noFill/>
        </p:spPr>
        <p:txBody>
          <a:bodyPr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sz="2000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</a:t>
            </a:r>
            <a:r>
              <a:rPr kumimoji="1" lang="en-US" altLang="zh-CN" sz="2000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kumimoji="1" lang="zh-CN" altLang="en-US" sz="2000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endParaRPr kumimoji="1" lang="zh-CN" altLang="en-US" sz="2000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689100"/>
            <a:ext cx="12192000" cy="455613"/>
          </a:xfrm>
          <a:prstGeom prst="rect">
            <a:avLst/>
          </a:prstGeom>
          <a:solidFill>
            <a:srgbClr val="316857"/>
          </a:solidFill>
          <a:ln>
            <a:solidFill>
              <a:srgbClr val="316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585720" y="1694180"/>
            <a:ext cx="6348095" cy="45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易键达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</a:t>
            </a:r>
            <a:r>
              <a:rPr 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官方登录网站：http://51ejd.com/user/login</a:t>
            </a:r>
            <a:endParaRPr 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8965" y="2252345"/>
            <a:ext cx="9025890" cy="4365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03755" y="3573780"/>
            <a:ext cx="32010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b="1" dirty="0">
                <a:solidFill>
                  <a:srgbClr val="316857"/>
                </a:solidFill>
                <a:latin typeface="+mn-ea"/>
                <a:ea typeface="+mn-ea"/>
                <a:sym typeface="+mn-ea"/>
              </a:rPr>
              <a:t>已有账号可直接登录，没有账号可点击</a:t>
            </a:r>
            <a:r>
              <a:rPr lang="en-US" altLang="zh-CN" b="1" dirty="0">
                <a:solidFill>
                  <a:srgbClr val="316857"/>
                </a:solidFill>
                <a:latin typeface="+mn-ea"/>
                <a:ea typeface="+mn-ea"/>
                <a:sym typeface="+mn-ea"/>
              </a:rPr>
              <a:t>“</a:t>
            </a:r>
            <a:r>
              <a:rPr lang="zh-CN" altLang="en-US" b="1" dirty="0">
                <a:solidFill>
                  <a:srgbClr val="316857"/>
                </a:solidFill>
                <a:latin typeface="+mn-ea"/>
                <a:ea typeface="+mn-ea"/>
                <a:sym typeface="+mn-ea"/>
              </a:rPr>
              <a:t>注册</a:t>
            </a:r>
            <a:r>
              <a:rPr lang="en-US" altLang="zh-CN" b="1" dirty="0">
                <a:solidFill>
                  <a:srgbClr val="316857"/>
                </a:solidFill>
                <a:latin typeface="+mn-ea"/>
                <a:ea typeface="+mn-ea"/>
                <a:sym typeface="+mn-ea"/>
              </a:rPr>
              <a:t>”</a:t>
            </a:r>
            <a:endParaRPr lang="en-US" altLang="zh-CN" b="1" dirty="0">
              <a:solidFill>
                <a:srgbClr val="316857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734435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对账结算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审核承运对账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审核承运对账单时，可点击详情查看对账单详情，点击</a:t>
            </a:r>
            <a:r>
              <a:rPr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审核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选择审核通过/拒绝，点击保存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390" y="3113405"/>
            <a:ext cx="6019165" cy="19691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40" y="2770505"/>
            <a:ext cx="4220210" cy="231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761105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对账结算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审核平台对账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审核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平台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对账单时，可点击详情查看对账单详情，点击</a:t>
            </a:r>
            <a:r>
              <a:rPr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审核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选择审核通过/拒绝，点击保存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05" y="1903730"/>
            <a:ext cx="10271760" cy="2367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0" y="4387215"/>
            <a:ext cx="4220210" cy="231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06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物流管理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942715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物流管理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审核物流对账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审核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物流对账时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，可点击详情查看对账单详情，点击</a:t>
            </a:r>
            <a:r>
              <a:rPr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审核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选择审核通过/拒绝，点击保存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9415" y="1885950"/>
            <a:ext cx="6312535" cy="2901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115" y="4866640"/>
            <a:ext cx="3802380" cy="1775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942715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物流管理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支付物流费用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点击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新建付款单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，生成付款单</a:t>
            </a:r>
            <a:endParaRPr lang="zh-CN" altLang="en-US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0485" y="1998980"/>
            <a:ext cx="9387205" cy="419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942715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物流管理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支付物流费用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选择需要支付的付款单，点击</a:t>
            </a:r>
            <a:r>
              <a:rPr lang="zh-CN" altLang="en-US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支付，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输入验证码后确认支付</a:t>
            </a:r>
            <a:endParaRPr lang="zh-CN" altLang="en-US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5" y="2981960"/>
            <a:ext cx="11258550" cy="2416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295" y="2273935"/>
            <a:ext cx="5537200" cy="383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942715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物流管理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发起物流开票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选择已支付的付款单点击申请开票，确认发票抬头信息和邮寄地址后点击</a:t>
            </a:r>
            <a:r>
              <a:rPr lang="zh-CN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索取发票</a:t>
            </a:r>
            <a:endParaRPr lang="zh-CN" sz="1600" b="1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450" y="2341245"/>
            <a:ext cx="8363585" cy="2841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25" y="2061210"/>
            <a:ext cx="7132955" cy="366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942715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物流管理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发起物流开票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点击开票历史可查看发票状态和记录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0310" y="2019935"/>
            <a:ext cx="9772015" cy="23374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70" y="4357370"/>
            <a:ext cx="7131685" cy="231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07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统计报表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统计报表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发货统计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发货统计界面可根据相关筛选条件查看有关运单信息，并可</a:t>
            </a:r>
            <a:r>
              <a:rPr lang="zh-CN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导出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表格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2548255"/>
            <a:ext cx="6502400" cy="2877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325" y="2374265"/>
            <a:ext cx="4262120" cy="305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3525" y="267018"/>
            <a:ext cx="2879725" cy="459105"/>
          </a:xfrm>
          <a:prstGeom prst="rect">
            <a:avLst/>
          </a:prstGeom>
          <a:noFill/>
        </p:spPr>
        <p:txBody>
          <a:bodyPr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sz="2000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托运方操作流程一览</a:t>
            </a:r>
            <a:endParaRPr kumimoji="1" lang="zh-CN" sz="2000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10660" y="5045710"/>
            <a:ext cx="44723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lnSpc>
                <a:spcPct val="200000"/>
              </a:lnSpc>
              <a:defRPr/>
            </a:pPr>
            <a:r>
              <a:rPr b="1" dirty="0">
                <a:solidFill>
                  <a:srgbClr val="316857"/>
                </a:solidFill>
                <a:latin typeface="+mn-ea"/>
                <a:ea typeface="+mn-ea"/>
                <a:sym typeface="+mn-ea"/>
              </a:rPr>
              <a:t>注：托运方仅需操作红色框内容</a:t>
            </a:r>
            <a:endParaRPr b="1" dirty="0">
              <a:solidFill>
                <a:srgbClr val="316857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3" name="图片 1" descr="会议组织规范流程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93595"/>
            <a:ext cx="12158345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08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异常处理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异常处理</a:t>
            </a:r>
            <a:endParaRPr kumimoji="1" lang="zh-CN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050" y="6295390"/>
            <a:ext cx="10568940" cy="3594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30000"/>
              </a:lnSpc>
              <a:defRPr/>
            </a:pPr>
            <a:r>
              <a:rPr lang="zh-CN" sz="1335" dirty="0">
                <a:solidFill>
                  <a:srgbClr val="316857"/>
                </a:solidFill>
              </a:rPr>
              <a:t>若对上述操作存在任何疑问，请随时致电咨询客服热线，在线人工客服一对一为您答疑解惑：</a:t>
            </a:r>
            <a:r>
              <a:rPr lang="en-US" altLang="zh-CN" sz="1335" dirty="0">
                <a:solidFill>
                  <a:srgbClr val="316857"/>
                </a:solidFill>
              </a:rPr>
              <a:t>028—61676700</a:t>
            </a:r>
            <a:endParaRPr lang="en-US" altLang="zh-CN" sz="1335" dirty="0">
              <a:solidFill>
                <a:srgbClr val="3168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1" y="2829560"/>
            <a:ext cx="569214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7200" b="1" dirty="0">
                <a:solidFill>
                  <a:schemeClr val="bg1">
                    <a:lumMod val="95000"/>
                  </a:schemeClr>
                </a:solidFill>
              </a:rPr>
              <a:t>感谢您的阅读</a:t>
            </a:r>
            <a:endParaRPr kumimoji="1" lang="zh-CN" alt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26020" y="4993005"/>
            <a:ext cx="3112135" cy="3594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关注易键达公众号，产品信息早知道</a:t>
            </a:r>
            <a:r>
              <a:rPr lang="en-US" altLang="zh-CN" sz="1335" dirty="0">
                <a:solidFill>
                  <a:schemeClr val="bg1">
                    <a:lumMod val="95000"/>
                  </a:schemeClr>
                </a:solidFill>
              </a:rPr>
              <a:t>~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图片 5" descr="yijiandaerweim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2060" y="1920240"/>
            <a:ext cx="2773680" cy="27736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292100" y="836613"/>
            <a:ext cx="635000" cy="200025"/>
          </a:xfrm>
          <a:custGeom>
            <a:avLst/>
            <a:gdLst>
              <a:gd name="connsiteX0" fmla="*/ 0 w 788790"/>
              <a:gd name="connsiteY0" fmla="*/ 415946 h 415946"/>
              <a:gd name="connsiteX1" fmla="*/ 210116 w 788790"/>
              <a:gd name="connsiteY1" fmla="*/ 22225 h 415946"/>
              <a:gd name="connsiteX2" fmla="*/ 424482 w 788790"/>
              <a:gd name="connsiteY2" fmla="*/ 0 h 415946"/>
              <a:gd name="connsiteX3" fmla="*/ 344406 w 788790"/>
              <a:gd name="connsiteY3" fmla="*/ 150048 h 415946"/>
              <a:gd name="connsiteX4" fmla="*/ 646889 w 788790"/>
              <a:gd name="connsiteY4" fmla="*/ 150048 h 415946"/>
              <a:gd name="connsiteX5" fmla="*/ 788790 w 788790"/>
              <a:gd name="connsiteY5" fmla="*/ 415946 h 41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90" h="415946">
                <a:moveTo>
                  <a:pt x="0" y="415946"/>
                </a:moveTo>
                <a:lnTo>
                  <a:pt x="210116" y="22225"/>
                </a:lnTo>
                <a:lnTo>
                  <a:pt x="424482" y="0"/>
                </a:lnTo>
                <a:lnTo>
                  <a:pt x="344406" y="150048"/>
                </a:lnTo>
                <a:lnTo>
                  <a:pt x="646889" y="150048"/>
                </a:lnTo>
                <a:lnTo>
                  <a:pt x="788790" y="415946"/>
                </a:lnTo>
                <a:close/>
              </a:path>
            </a:pathLst>
          </a:custGeom>
          <a:solidFill>
            <a:srgbClr val="316857"/>
          </a:solidFill>
          <a:ln>
            <a:solidFill>
              <a:srgbClr val="316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2088" y="1036638"/>
            <a:ext cx="3436620" cy="7480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426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操作指导目录</a:t>
            </a:r>
            <a:endParaRPr kumimoji="1" lang="zh-CN" altLang="en-US" sz="426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279400" y="222250"/>
            <a:ext cx="1063625" cy="841375"/>
          </a:xfrm>
          <a:prstGeom prst="triangle">
            <a:avLst/>
          </a:prstGeom>
          <a:noFill/>
          <a:ln>
            <a:solidFill>
              <a:srgbClr val="316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19" name="直线连接符 11"/>
          <p:cNvCxnSpPr/>
          <p:nvPr/>
        </p:nvCxnSpPr>
        <p:spPr>
          <a:xfrm>
            <a:off x="6005513" y="2295525"/>
            <a:ext cx="0" cy="316706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126" name="组合 20"/>
          <p:cNvGrpSpPr/>
          <p:nvPr/>
        </p:nvGrpSpPr>
        <p:grpSpPr bwMode="auto">
          <a:xfrm>
            <a:off x="8283520" y="1926590"/>
            <a:ext cx="2496067" cy="580673"/>
            <a:chOff x="6768842" y="4150283"/>
            <a:chExt cx="2495510" cy="580249"/>
          </a:xfrm>
        </p:grpSpPr>
        <p:sp>
          <p:nvSpPr>
            <p:cNvPr id="5139" name="文本框 15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1" name="矩形 19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05 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对账结算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7" name="组合 21"/>
          <p:cNvGrpSpPr/>
          <p:nvPr/>
        </p:nvGrpSpPr>
        <p:grpSpPr bwMode="auto">
          <a:xfrm>
            <a:off x="2404015" y="4360863"/>
            <a:ext cx="2495001" cy="580673"/>
            <a:chOff x="6768842" y="4150283"/>
            <a:chExt cx="2495510" cy="580249"/>
          </a:xfrm>
        </p:grpSpPr>
        <p:sp>
          <p:nvSpPr>
            <p:cNvPr id="5136" name="文本框 22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8" name="矩形 24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03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基础设置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8" name="组合 25"/>
          <p:cNvGrpSpPr/>
          <p:nvPr/>
        </p:nvGrpSpPr>
        <p:grpSpPr bwMode="auto">
          <a:xfrm>
            <a:off x="2404332" y="1926590"/>
            <a:ext cx="2495001" cy="580053"/>
            <a:chOff x="6768842" y="4150283"/>
            <a:chExt cx="2495510" cy="580249"/>
          </a:xfrm>
        </p:grpSpPr>
        <p:sp>
          <p:nvSpPr>
            <p:cNvPr id="5133" name="文本框 26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5" name="矩形 28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01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资金管理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9" name="组合 29"/>
          <p:cNvGrpSpPr/>
          <p:nvPr/>
        </p:nvGrpSpPr>
        <p:grpSpPr bwMode="auto">
          <a:xfrm>
            <a:off x="2432312" y="3200718"/>
            <a:ext cx="2496067" cy="580053"/>
            <a:chOff x="6768842" y="4150283"/>
            <a:chExt cx="2495510" cy="580249"/>
          </a:xfrm>
        </p:grpSpPr>
        <p:sp>
          <p:nvSpPr>
            <p:cNvPr id="5130" name="文本框 30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2" name="矩形 32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02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用户设置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20"/>
          <p:cNvGrpSpPr/>
          <p:nvPr/>
        </p:nvGrpSpPr>
        <p:grpSpPr bwMode="auto">
          <a:xfrm>
            <a:off x="8283520" y="4361180"/>
            <a:ext cx="2496067" cy="580673"/>
            <a:chOff x="6768842" y="4150283"/>
            <a:chExt cx="2495510" cy="580249"/>
          </a:xfrm>
        </p:grpSpPr>
        <p:sp>
          <p:nvSpPr>
            <p:cNvPr id="3" name="文本框 15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矩形 19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07 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统计报表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20"/>
          <p:cNvGrpSpPr/>
          <p:nvPr/>
        </p:nvGrpSpPr>
        <p:grpSpPr bwMode="auto">
          <a:xfrm>
            <a:off x="8283520" y="3200400"/>
            <a:ext cx="2496067" cy="580673"/>
            <a:chOff x="6768842" y="4150283"/>
            <a:chExt cx="2495510" cy="580249"/>
          </a:xfrm>
        </p:grpSpPr>
        <p:sp>
          <p:nvSpPr>
            <p:cNvPr id="6" name="文本框 15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19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06 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物流管理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20"/>
          <p:cNvGrpSpPr/>
          <p:nvPr/>
        </p:nvGrpSpPr>
        <p:grpSpPr bwMode="auto">
          <a:xfrm>
            <a:off x="2404055" y="5462905"/>
            <a:ext cx="2496067" cy="580673"/>
            <a:chOff x="6768842" y="4150283"/>
            <a:chExt cx="2495510" cy="580249"/>
          </a:xfrm>
        </p:grpSpPr>
        <p:sp>
          <p:nvSpPr>
            <p:cNvPr id="12" name="文本框 15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矩形 19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04 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业务中心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20"/>
          <p:cNvGrpSpPr/>
          <p:nvPr/>
        </p:nvGrpSpPr>
        <p:grpSpPr bwMode="auto">
          <a:xfrm>
            <a:off x="8283520" y="5360035"/>
            <a:ext cx="2496067" cy="580673"/>
            <a:chOff x="6768842" y="4150283"/>
            <a:chExt cx="2495510" cy="580249"/>
          </a:xfrm>
        </p:grpSpPr>
        <p:sp>
          <p:nvSpPr>
            <p:cNvPr id="15" name="文本框 15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矩形 19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08 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异常处理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kumimoji="1" lang="en-US" sz="138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资金管理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137478"/>
            <a:ext cx="2879725" cy="481965"/>
          </a:xfrm>
          <a:prstGeom prst="rect">
            <a:avLst/>
          </a:prstGeom>
          <a:noFill/>
        </p:spPr>
        <p:txBody>
          <a:bodyPr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资金管理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177" name="矩形 12"/>
          <p:cNvSpPr>
            <a:spLocks noChangeArrowheads="1"/>
          </p:cNvSpPr>
          <p:nvPr/>
        </p:nvSpPr>
        <p:spPr bwMode="auto">
          <a:xfrm>
            <a:off x="276225" y="1384300"/>
            <a:ext cx="108013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zh-CN" sz="1600" dirty="0" smtClean="0">
                <a:solidFill>
                  <a:srgbClr val="316857"/>
                </a:solidFill>
                <a:latin typeface="+mn-ea"/>
                <a:ea typeface="+mn-ea"/>
              </a:rPr>
              <a:t>可设置</a:t>
            </a:r>
            <a:r>
              <a:rPr lang="en-US" altLang="zh-CN" sz="1600" b="1" dirty="0" smtClean="0">
                <a:solidFill>
                  <a:srgbClr val="316857"/>
                </a:solidFill>
                <a:latin typeface="+mn-ea"/>
                <a:ea typeface="+mn-ea"/>
              </a:rPr>
              <a:t>“</a:t>
            </a:r>
            <a:r>
              <a:rPr lang="zh-CN" altLang="en-US" sz="1600" b="1" dirty="0" smtClean="0">
                <a:solidFill>
                  <a:srgbClr val="316857"/>
                </a:solidFill>
                <a:latin typeface="+mn-ea"/>
                <a:ea typeface="+mn-ea"/>
              </a:rPr>
              <a:t>发票抬头信息</a:t>
            </a:r>
            <a:r>
              <a:rPr lang="en-US" altLang="zh-CN" sz="1600" b="1" dirty="0" smtClean="0">
                <a:solidFill>
                  <a:srgbClr val="316857"/>
                </a:solidFill>
                <a:latin typeface="+mn-ea"/>
                <a:ea typeface="+mn-ea"/>
              </a:rPr>
              <a:t>”—“</a:t>
            </a:r>
            <a:r>
              <a:rPr lang="zh-CN" altLang="en-US" sz="1600" b="1" dirty="0" smtClean="0">
                <a:solidFill>
                  <a:srgbClr val="316857"/>
                </a:solidFill>
                <a:latin typeface="+mn-ea"/>
                <a:ea typeface="+mn-ea"/>
              </a:rPr>
              <a:t>发票邮寄地址</a:t>
            </a:r>
            <a:r>
              <a:rPr lang="en-US" altLang="zh-CN" sz="1600" b="1" dirty="0" smtClean="0">
                <a:solidFill>
                  <a:srgbClr val="316857"/>
                </a:solidFill>
                <a:latin typeface="+mn-ea"/>
                <a:ea typeface="+mn-ea"/>
              </a:rPr>
              <a:t>”—“</a:t>
            </a:r>
            <a:r>
              <a:rPr lang="zh-CN" altLang="en-US" sz="1600" b="1" dirty="0" smtClean="0">
                <a:solidFill>
                  <a:srgbClr val="316857"/>
                </a:solidFill>
                <a:latin typeface="+mn-ea"/>
                <a:ea typeface="+mn-ea"/>
              </a:rPr>
              <a:t>授权人账号</a:t>
            </a:r>
            <a:r>
              <a:rPr lang="en-US" altLang="zh-CN" sz="1600" b="1" dirty="0" smtClean="0">
                <a:solidFill>
                  <a:srgbClr val="316857"/>
                </a:solidFill>
                <a:latin typeface="+mn-ea"/>
                <a:ea typeface="+mn-ea"/>
              </a:rPr>
              <a:t>”</a:t>
            </a:r>
            <a:r>
              <a:rPr lang="zh-CN" altLang="en-US" sz="1600" dirty="0" smtClean="0">
                <a:solidFill>
                  <a:srgbClr val="316857"/>
                </a:solidFill>
                <a:latin typeface="+mn-ea"/>
                <a:ea typeface="+mn-ea"/>
              </a:rPr>
              <a:t>等信息；</a:t>
            </a:r>
            <a:endParaRPr lang="zh-CN" altLang="en-US" sz="1600" dirty="0" smtClean="0">
              <a:solidFill>
                <a:srgbClr val="316857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 dirty="0" smtClean="0">
                <a:solidFill>
                  <a:srgbClr val="316857"/>
                </a:solidFill>
                <a:latin typeface="+mn-ea"/>
                <a:ea typeface="+mn-ea"/>
              </a:rPr>
              <a:t>可给账号</a:t>
            </a:r>
            <a:r>
              <a:rPr lang="zh-CN" altLang="en-US" sz="1600" b="1" dirty="0" smtClean="0">
                <a:solidFill>
                  <a:srgbClr val="316857"/>
                </a:solidFill>
                <a:latin typeface="+mn-ea"/>
                <a:ea typeface="+mn-ea"/>
              </a:rPr>
              <a:t>充值</a:t>
            </a:r>
            <a:r>
              <a:rPr lang="zh-CN" altLang="en-US" sz="1600" dirty="0" smtClean="0">
                <a:solidFill>
                  <a:srgbClr val="316857"/>
                </a:solidFill>
                <a:latin typeface="+mn-ea"/>
                <a:ea typeface="+mn-ea"/>
              </a:rPr>
              <a:t>以便支付运费</a:t>
            </a:r>
            <a:endParaRPr lang="zh-CN" altLang="en-US" sz="1600" dirty="0" smtClean="0">
              <a:solidFill>
                <a:srgbClr val="316857"/>
              </a:solidFill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8340" y="2586990"/>
            <a:ext cx="7390765" cy="3823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kumimoji="1" lang="en-US" sz="138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用户设置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系统角色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点击添加角色，设置员工角色及选择员工操作权限（示例：</a:t>
            </a:r>
            <a:r>
              <a:rPr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财务/业务/管理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6225" y="2842260"/>
            <a:ext cx="11436350" cy="356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984,&quot;width&quot;:22404}"/>
</p:tagLst>
</file>

<file path=ppt/theme/theme1.xml><?xml version="1.0" encoding="utf-8"?>
<a:theme xmlns:a="http://schemas.openxmlformats.org/drawingml/2006/main" name="默认设计模板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1548</Words>
  <Application>WPS 演示</Application>
  <PresentationFormat>宽屏</PresentationFormat>
  <Paragraphs>172</Paragraphs>
  <Slides>42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3" baseType="lpstr">
      <vt:lpstr>Arial</vt:lpstr>
      <vt:lpstr>宋体</vt:lpstr>
      <vt:lpstr>Wingdings</vt:lpstr>
      <vt:lpstr>Calibri Light</vt:lpstr>
      <vt:lpstr>等线 Light</vt:lpstr>
      <vt:lpstr>Calibri</vt:lpstr>
      <vt:lpstr>等线</vt:lpstr>
      <vt:lpstr>微软雅黑</vt:lpstr>
      <vt:lpstr>Arial Unicode MS</vt:lpstr>
      <vt:lpstr>华文中宋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yokokiyomi</cp:lastModifiedBy>
  <cp:revision>34</cp:revision>
  <dcterms:created xsi:type="dcterms:W3CDTF">2016-02-02T15:09:00Z</dcterms:created>
  <dcterms:modified xsi:type="dcterms:W3CDTF">2020-07-07T05:54:11Z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